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</p:sldMasterIdLst>
  <p:sldIdLst>
    <p:sldId id="270" r:id="rId4"/>
    <p:sldId id="256" r:id="rId5"/>
    <p:sldId id="279" r:id="rId6"/>
    <p:sldId id="259" r:id="rId7"/>
    <p:sldId id="290" r:id="rId8"/>
    <p:sldId id="272" r:id="rId9"/>
    <p:sldId id="284" r:id="rId10"/>
    <p:sldId id="28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BF4DA1"/>
    <a:srgbClr val="F0D9B6"/>
    <a:srgbClr val="008E69"/>
    <a:srgbClr val="00CC99"/>
    <a:srgbClr val="63AD7A"/>
    <a:srgbClr val="B9574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>
      <p:cViewPr varScale="1">
        <p:scale>
          <a:sx n="92" d="100"/>
          <a:sy n="92" d="100"/>
        </p:scale>
        <p:origin x="7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3631-3B2A-4A66-977F-CEB3BCA2B4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8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AE55-B71C-454E-BF98-F1CD387A06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1BE6-5349-465E-84E4-73A26E7E71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6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4685-2D19-412A-A6EA-165B7F34CD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5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111A-0EEE-4AD8-8E15-ADB0E22D9A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2A62-4029-44D9-A9B7-C165DBAC44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9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C8DE-0617-42C7-A2A0-0249B408F6B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0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0CAB-5FFD-40FB-A74C-8D39C05D21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8FB1-DA44-4AB0-BD78-6DF8FD7548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73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93D5-C901-44D6-BEFA-C6F04F1457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7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AB5F-B5BD-483A-A2EC-9F21566CEB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0FED-04AE-4737-AACB-377B85D77C1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53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2ADC6-8134-4AD4-936D-CC271C044C9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11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6198-B2EA-4501-AD2F-C0419C03F1D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57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C42D9-5CF0-4D57-96EF-0D5C2F4940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D937-9D87-4BF2-A01F-DF9A3405D4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2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0B0E-DA98-4C7D-96CD-44714B9278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0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3D4D-469C-4533-BB93-C9ED57708EB7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7444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808BC-0EDC-496F-A3B4-03B39F37E0EB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881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9395-F06B-469E-8061-0E06115349B5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6545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9D0D-D643-491C-A9C1-45DBF0F8E744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945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AA09-6DC9-4EF6-A3E7-DFC447C5121F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553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AD52B-B4E5-46D4-B4E4-EC28D44450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65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E7A2-9BFF-45A9-AE2C-7B5DE7D94B9B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3452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EE14-AD8F-4566-8D37-7B38685E9810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4177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E0803-94EF-4B66-81E9-7EE5AD1BE027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4788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08F0-9E37-4D74-8D5C-FC031EF457E8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5769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4C95-9407-4C87-B41D-60EE873931E9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9956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3EC2-051C-4587-B9FE-3B66D17F24CF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6053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AD9-FE84-4530-8956-B81615E9F7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7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07BA-BF3A-4F7D-A2BA-0283A1E1760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F7A7-D66A-4510-B9C1-C7A6183480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3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78B73-BC35-4FDF-B46B-5319A74BFB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1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6EC1-61C5-4374-8027-937318BFE0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2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3BF1-7646-4270-ADB9-49D3934F23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B90417-82B4-4460-B63B-970847137B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323A7459-8BDE-4C76-8ADB-1E77FF8036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2B110CC-0194-4C0C-A3A9-2DDA3854190D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6F8AF4E-10AF-4845-B8BA-FC287DD4F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b="1">
                <a:solidFill>
                  <a:schemeClr val="accent2"/>
                </a:solidFill>
              </a:rPr>
              <a:t>Термоядерний синтез</a:t>
            </a:r>
          </a:p>
        </p:txBody>
      </p:sp>
      <p:sp>
        <p:nvSpPr>
          <p:cNvPr id="25633" name="Rectangle 33">
            <a:extLst>
              <a:ext uri="{FF2B5EF4-FFF2-40B4-BE49-F238E27FC236}">
                <a16:creationId xmlns:a16="http://schemas.microsoft.com/office/drawing/2014/main" id="{ADF418F1-08CF-4051-8CA3-7ADBCCAA9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41751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uk-UA" sz="2400"/>
              <a:t>Реакція злиття легких ядер у більш важкі, яка відбувається за дуже високих температур (понад 10</a:t>
            </a:r>
            <a:r>
              <a:rPr lang="uk-UA" altLang="uk-UA" sz="2400" baseline="30000"/>
              <a:t>8</a:t>
            </a:r>
            <a:r>
              <a:rPr lang="uk-UA" altLang="uk-UA" sz="2400"/>
              <a:t> К) і супроводжується виділенням енергії, називають </a:t>
            </a:r>
            <a:r>
              <a:rPr lang="uk-UA" altLang="uk-UA" sz="2400" b="1"/>
              <a:t>термоядерним синтезом.</a:t>
            </a:r>
          </a:p>
          <a:p>
            <a:pPr algn="just"/>
            <a:r>
              <a:rPr lang="uk-UA" altLang="uk-UA" sz="2400"/>
              <a:t>У природі термоядерні реакції відбуваються в надрах зір, де ізотопи Гідрогену перетворюються на Гелій.</a:t>
            </a:r>
          </a:p>
        </p:txBody>
      </p:sp>
      <p:pic>
        <p:nvPicPr>
          <p:cNvPr id="25635" name="Picture 35">
            <a:extLst>
              <a:ext uri="{FF2B5EF4-FFF2-40B4-BE49-F238E27FC236}">
                <a16:creationId xmlns:a16="http://schemas.microsoft.com/office/drawing/2014/main" id="{BD402110-FF06-478C-9CDA-2E2EF6D8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4" t="59909" r="6517" b="19702"/>
          <a:stretch>
            <a:fillRect/>
          </a:stretch>
        </p:blipFill>
        <p:spPr bwMode="auto">
          <a:xfrm>
            <a:off x="5219700" y="1844675"/>
            <a:ext cx="3529013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2738"/>
            <a:ext cx="9144000" cy="1079500"/>
          </a:xfrm>
        </p:spPr>
        <p:txBody>
          <a:bodyPr/>
          <a:lstStyle/>
          <a:p>
            <a:pPr algn="ctr" eaLnBrk="1" hangingPunct="1"/>
            <a:r>
              <a:rPr lang="ru-RU" sz="4800" b="1" i="1" dirty="0" err="1">
                <a:solidFill>
                  <a:schemeClr val="accent2"/>
                </a:solidFill>
                <a:latin typeface="Bradley Hand ITC" pitchFamily="66" charset="0"/>
              </a:rPr>
              <a:t>Термоядерна</a:t>
            </a:r>
            <a:r>
              <a:rPr lang="ru-RU" sz="4800" b="1" i="1" dirty="0">
                <a:solidFill>
                  <a:schemeClr val="accent2"/>
                </a:solidFill>
                <a:latin typeface="Bradley Hand ITC" pitchFamily="66" charset="0"/>
              </a:rPr>
              <a:t> </a:t>
            </a:r>
            <a:r>
              <a:rPr lang="ru-RU" sz="4800" b="1" i="1" dirty="0" err="1">
                <a:solidFill>
                  <a:schemeClr val="accent2"/>
                </a:solidFill>
                <a:latin typeface="Bradley Hand ITC" pitchFamily="66" charset="0"/>
              </a:rPr>
              <a:t>реакція</a:t>
            </a:r>
            <a:r>
              <a:rPr lang="ru-RU" b="1" i="1" dirty="0">
                <a:solidFill>
                  <a:srgbClr val="CC0000"/>
                </a:solidFill>
                <a:latin typeface="Bradley Hand ITC" pitchFamily="66" charset="0"/>
              </a:rPr>
              <a:t> </a:t>
            </a:r>
          </a:p>
        </p:txBody>
      </p:sp>
      <p:pic>
        <p:nvPicPr>
          <p:cNvPr id="6147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0" y="3956051"/>
            <a:ext cx="2857792" cy="22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S00169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13" y="260350"/>
            <a:ext cx="48593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1203361230_tokam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3208"/>
            <a:ext cx="3167062" cy="2674937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33375"/>
            <a:ext cx="8001000" cy="1216025"/>
          </a:xfrm>
        </p:spPr>
        <p:txBody>
          <a:bodyPr/>
          <a:lstStyle/>
          <a:p>
            <a:pPr eaLnBrk="1" hangingPunct="1"/>
            <a:r>
              <a:rPr lang="ru-RU" sz="3400" b="1">
                <a:solidFill>
                  <a:srgbClr val="A50021"/>
                </a:solidFill>
              </a:rPr>
              <a:t>Умови протікання термоядерної реакції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13163" y="1700808"/>
            <a:ext cx="5251324" cy="4321175"/>
          </a:xfrm>
          <a:noFill/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700" dirty="0"/>
              <a:t>       Для того, </a:t>
            </a:r>
            <a:r>
              <a:rPr lang="ru-RU" sz="1700" dirty="0" err="1"/>
              <a:t>щоб</a:t>
            </a:r>
            <a:r>
              <a:rPr lang="ru-RU" sz="1700" dirty="0"/>
              <a:t> </a:t>
            </a:r>
            <a:r>
              <a:rPr lang="ru-RU" sz="1700" dirty="0" err="1"/>
              <a:t>відбулася</a:t>
            </a:r>
            <a:r>
              <a:rPr lang="ru-RU" sz="1700" dirty="0"/>
              <a:t> </a:t>
            </a:r>
            <a:r>
              <a:rPr lang="ru-RU" sz="1700" dirty="0" err="1"/>
              <a:t>реакція</a:t>
            </a:r>
            <a:r>
              <a:rPr lang="ru-RU" sz="1700" dirty="0"/>
              <a:t> синтезу, </a:t>
            </a:r>
            <a:r>
              <a:rPr lang="ru-RU" sz="1700" dirty="0" err="1"/>
              <a:t>вихідні</a:t>
            </a:r>
            <a:r>
              <a:rPr lang="ru-RU" sz="1700" dirty="0"/>
              <a:t> ядра </a:t>
            </a:r>
            <a:r>
              <a:rPr lang="ru-RU" sz="1700" dirty="0" err="1"/>
              <a:t>повинні</a:t>
            </a:r>
            <a:r>
              <a:rPr lang="ru-RU" sz="1700" dirty="0"/>
              <a:t> </a:t>
            </a:r>
            <a:r>
              <a:rPr lang="ru-RU" sz="1700" dirty="0" err="1"/>
              <a:t>потрапити</a:t>
            </a:r>
            <a:r>
              <a:rPr lang="ru-RU" sz="1700" dirty="0"/>
              <a:t> в сферу </a:t>
            </a:r>
            <a:r>
              <a:rPr lang="ru-RU" sz="1700" dirty="0" err="1"/>
              <a:t>дії</a:t>
            </a:r>
            <a:r>
              <a:rPr lang="ru-RU" sz="1700" dirty="0"/>
              <a:t> </a:t>
            </a:r>
            <a:r>
              <a:rPr lang="ru-RU" sz="1700" dirty="0" err="1"/>
              <a:t>ядерних</a:t>
            </a:r>
            <a:r>
              <a:rPr lang="ru-RU" sz="1700" dirty="0"/>
              <a:t> сил(</a:t>
            </a:r>
            <a:r>
              <a:rPr lang="ru-RU" sz="1700" dirty="0" err="1"/>
              <a:t>зблизитися</a:t>
            </a:r>
            <a:r>
              <a:rPr lang="ru-RU" sz="1700" dirty="0"/>
              <a:t> на </a:t>
            </a:r>
            <a:r>
              <a:rPr lang="ru-RU" sz="1700" dirty="0" err="1"/>
              <a:t>відстань</a:t>
            </a:r>
            <a:r>
              <a:rPr lang="ru-RU" sz="1700" dirty="0"/>
              <a:t> 10</a:t>
            </a:r>
            <a:r>
              <a:rPr lang="ru-RU" sz="1700" baseline="30000" dirty="0"/>
              <a:t>-14</a:t>
            </a:r>
            <a:r>
              <a:rPr lang="ru-RU" sz="1700" dirty="0"/>
              <a:t>м), </a:t>
            </a:r>
            <a:r>
              <a:rPr lang="ru-RU" sz="1700" dirty="0" err="1"/>
              <a:t>подолавши</a:t>
            </a:r>
            <a:r>
              <a:rPr lang="ru-RU" sz="1700" dirty="0"/>
              <a:t> силу </a:t>
            </a:r>
            <a:r>
              <a:rPr lang="ru-RU" sz="1700" dirty="0" err="1"/>
              <a:t>електростатичного</a:t>
            </a:r>
            <a:r>
              <a:rPr lang="ru-RU" sz="1700" dirty="0"/>
              <a:t> </a:t>
            </a:r>
            <a:r>
              <a:rPr lang="ru-RU" sz="1700" dirty="0" err="1"/>
              <a:t>відштовхування</a:t>
            </a:r>
            <a:r>
              <a:rPr lang="ru-RU" sz="1700" dirty="0"/>
              <a:t>. </a:t>
            </a:r>
            <a:r>
              <a:rPr lang="ru-RU" sz="1700" dirty="0" err="1"/>
              <a:t>Це</a:t>
            </a:r>
            <a:r>
              <a:rPr lang="ru-RU" sz="1700" dirty="0"/>
              <a:t> </a:t>
            </a:r>
            <a:r>
              <a:rPr lang="ru-RU" sz="1700" dirty="0" err="1"/>
              <a:t>можливо</a:t>
            </a:r>
            <a:r>
              <a:rPr lang="ru-RU" sz="1700" dirty="0"/>
              <a:t> за </a:t>
            </a:r>
            <a:r>
              <a:rPr lang="ru-RU" sz="1700" dirty="0" err="1"/>
              <a:t>великої</a:t>
            </a:r>
            <a:r>
              <a:rPr lang="ru-RU" sz="1700" dirty="0"/>
              <a:t> </a:t>
            </a:r>
            <a:r>
              <a:rPr lang="ru-RU" sz="1700" dirty="0" err="1"/>
              <a:t>кінетичної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 ядер. Для </a:t>
            </a:r>
            <a:r>
              <a:rPr lang="ru-RU" sz="1700" dirty="0" err="1"/>
              <a:t>цього</a:t>
            </a:r>
            <a:r>
              <a:rPr lang="ru-RU" sz="1700" dirty="0"/>
              <a:t> </a:t>
            </a:r>
            <a:r>
              <a:rPr lang="ru-RU" sz="1700" dirty="0" err="1"/>
              <a:t>речовина</a:t>
            </a:r>
            <a:r>
              <a:rPr lang="ru-RU" sz="1700" dirty="0"/>
              <a:t> повинна </a:t>
            </a:r>
            <a:r>
              <a:rPr lang="ru-RU" sz="1700" dirty="0" err="1"/>
              <a:t>мати</a:t>
            </a:r>
            <a:r>
              <a:rPr lang="ru-RU" sz="1700" dirty="0"/>
              <a:t> температуру 10000000 К.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700" dirty="0"/>
              <a:t>       Тому </a:t>
            </a:r>
            <a:r>
              <a:rPr lang="ru-RU" sz="1700" dirty="0" err="1"/>
              <a:t>реакція</a:t>
            </a:r>
            <a:r>
              <a:rPr lang="ru-RU" sz="1700" dirty="0"/>
              <a:t> названа «термоядерною» (</a:t>
            </a:r>
            <a:r>
              <a:rPr lang="ru-RU" sz="1700" dirty="0" err="1"/>
              <a:t>від</a:t>
            </a:r>
            <a:r>
              <a:rPr lang="ru-RU" sz="1700" dirty="0"/>
              <a:t> лат. </a:t>
            </a:r>
            <a:r>
              <a:rPr lang="en-US" sz="1700" dirty="0" err="1"/>
              <a:t>therme</a:t>
            </a:r>
            <a:r>
              <a:rPr lang="en-US" sz="1700" dirty="0"/>
              <a:t>-</a:t>
            </a:r>
            <a:r>
              <a:rPr lang="ru-RU" sz="1700" dirty="0"/>
              <a:t>тепло).</a:t>
            </a:r>
            <a:endParaRPr lang="ru-RU" sz="1700" i="1" dirty="0">
              <a:solidFill>
                <a:srgbClr val="000066"/>
              </a:solidFill>
            </a:endParaRPr>
          </a:p>
        </p:txBody>
      </p:sp>
      <p:pic>
        <p:nvPicPr>
          <p:cNvPr id="25605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3028950" cy="301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0201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1897062" cy="312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221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191000" cy="14605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L221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4191000" cy="13811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969962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600" b="1"/>
              <a:t>=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981075" y="1844675"/>
            <a:ext cx="18573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i="1">
                <a:latin typeface="Bradley Hand ITC" pitchFamily="66" charset="0"/>
              </a:rPr>
              <a:t>Синтез </a:t>
            </a:r>
          </a:p>
          <a:p>
            <a:pPr algn="ctr" eaLnBrk="1" hangingPunct="1"/>
            <a:r>
              <a:rPr lang="ru-RU" sz="3200" b="1" i="1">
                <a:latin typeface="Bradley Hand ITC" pitchFamily="66" charset="0"/>
              </a:rPr>
              <a:t>4 г  гелію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754438" y="1844675"/>
            <a:ext cx="5038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b="1" i="1">
                <a:latin typeface="Bradley Hand ITC" pitchFamily="66" charset="0"/>
              </a:rPr>
              <a:t>Згоряння</a:t>
            </a:r>
            <a:endParaRPr lang="ru-RU" sz="3200" b="1" i="1">
              <a:latin typeface="Bradley Hand ITC" pitchFamily="66" charset="0"/>
            </a:endParaRPr>
          </a:p>
          <a:p>
            <a:pPr algn="ctr" eaLnBrk="1" hangingPunct="1"/>
            <a:r>
              <a:rPr lang="ru-RU" sz="3200" b="1" i="1">
                <a:latin typeface="Bradley Hand ITC" pitchFamily="66" charset="0"/>
              </a:rPr>
              <a:t>2 вагонів кам’яного вугілля</a:t>
            </a:r>
          </a:p>
        </p:txBody>
      </p:sp>
      <p:sp>
        <p:nvSpPr>
          <p:cNvPr id="10248" name="Rectangle 10"/>
          <p:cNvSpPr>
            <a:spLocks noGrp="1" noChangeArrowheads="1"/>
          </p:cNvSpPr>
          <p:nvPr>
            <p:ph type="title"/>
          </p:nvPr>
        </p:nvSpPr>
        <p:spPr>
          <a:xfrm>
            <a:off x="12964" y="196057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Порівняння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термоядерної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енергії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 і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енергії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,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що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виділяється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  при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реакції</a:t>
            </a:r>
            <a:r>
              <a:rPr lang="ru-RU" sz="3200" b="1" i="1" dirty="0">
                <a:solidFill>
                  <a:srgbClr val="336600"/>
                </a:solidFill>
                <a:latin typeface="Bradley Hand ITC" pitchFamily="66" charset="0"/>
              </a:rPr>
              <a:t> </a:t>
            </a:r>
            <a:r>
              <a:rPr lang="ru-RU" sz="3200" b="1" i="1" dirty="0" err="1">
                <a:solidFill>
                  <a:srgbClr val="336600"/>
                </a:solidFill>
                <a:latin typeface="Bradley Hand ITC" pitchFamily="66" charset="0"/>
              </a:rPr>
              <a:t>згоряння</a:t>
            </a:r>
            <a:endParaRPr lang="ru-RU" sz="3200" b="1" i="1" dirty="0">
              <a:solidFill>
                <a:srgbClr val="3366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75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73453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8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357835" y="2292661"/>
            <a:ext cx="655205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Проект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5400" dirty="0">
                <a:solidFill>
                  <a:srgbClr val="FF0000"/>
                </a:solidFill>
              </a:rPr>
              <a:t>Токамак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660033"/>
                </a:solidFill>
              </a:rPr>
              <a:t>(ток-камера-</a:t>
            </a:r>
            <a:r>
              <a:rPr lang="ru-RU" sz="3200" dirty="0" err="1">
                <a:solidFill>
                  <a:srgbClr val="660033"/>
                </a:solidFill>
              </a:rPr>
              <a:t>магніт</a:t>
            </a:r>
            <a:r>
              <a:rPr lang="ru-RU" sz="3200" dirty="0">
                <a:solidFill>
                  <a:srgbClr val="660033"/>
                </a:solidFill>
              </a:rPr>
              <a:t>)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900113" y="4941888"/>
            <a:ext cx="76327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8800"/>
          </a:p>
        </p:txBody>
      </p:sp>
      <p:pic>
        <p:nvPicPr>
          <p:cNvPr id="12293" name="Picture 17" descr="H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089025"/>
            <a:ext cx="1879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123728" y="4734647"/>
            <a:ext cx="702027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/>
              <a:t>При великих температурах (порядку </a:t>
            </a:r>
            <a:r>
              <a:rPr lang="ru-RU" sz="2400" dirty="0" err="1"/>
              <a:t>сотень</a:t>
            </a:r>
            <a:r>
              <a:rPr lang="ru-RU" sz="2400" dirty="0"/>
              <a:t> млн. </a:t>
            </a:r>
            <a:r>
              <a:rPr lang="ru-RU" sz="2400" dirty="0" err="1"/>
              <a:t>градусів</a:t>
            </a:r>
            <a:r>
              <a:rPr lang="ru-RU" sz="2400" dirty="0"/>
              <a:t>) </a:t>
            </a:r>
            <a:r>
              <a:rPr lang="ru-RU" sz="2400" dirty="0" err="1"/>
              <a:t>утримати</a:t>
            </a:r>
            <a:r>
              <a:rPr lang="ru-RU" sz="2400" dirty="0"/>
              <a:t> плазму </a:t>
            </a:r>
            <a:r>
              <a:rPr lang="ru-RU" sz="2400" dirty="0" err="1"/>
              <a:t>всередині</a:t>
            </a:r>
            <a:r>
              <a:rPr lang="ru-RU" sz="2400" dirty="0"/>
              <a:t> установки </a:t>
            </a:r>
            <a:r>
              <a:rPr lang="ru-RU" sz="2400" dirty="0" err="1"/>
              <a:t>протягом</a:t>
            </a:r>
            <a:r>
              <a:rPr lang="ru-RU" sz="2400" dirty="0"/>
              <a:t> 0,1 – 1 с.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107504" y="111847"/>
            <a:ext cx="903649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Проблема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керованого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термоядерного синтезу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68313" y="4108450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i="1"/>
              <a:t> 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0" y="16113"/>
            <a:ext cx="9144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600" b="1" u="sng" dirty="0">
                <a:solidFill>
                  <a:srgbClr val="A50021"/>
                </a:solidFill>
              </a:rPr>
              <a:t>ТОКАМАК</a:t>
            </a:r>
            <a:r>
              <a:rPr lang="ru-RU" dirty="0"/>
              <a:t>— </a:t>
            </a:r>
            <a:r>
              <a:rPr lang="ru-RU" dirty="0" err="1"/>
              <a:t>тороїдальна</a:t>
            </a:r>
            <a:r>
              <a:rPr lang="ru-RU" dirty="0"/>
              <a:t> </a:t>
            </a:r>
            <a:r>
              <a:rPr lang="ru-RU" dirty="0" err="1"/>
              <a:t>вакуумна</a:t>
            </a:r>
            <a:r>
              <a:rPr lang="ru-RU" dirty="0"/>
              <a:t> камера для </a:t>
            </a:r>
            <a:r>
              <a:rPr lang="ru-RU" dirty="0" err="1"/>
              <a:t>магнітного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 Плазма </a:t>
            </a:r>
            <a:r>
              <a:rPr lang="ru-RU" dirty="0" err="1"/>
              <a:t>утримується</a:t>
            </a:r>
            <a:r>
              <a:rPr lang="ru-RU" dirty="0"/>
              <a:t> </a:t>
            </a:r>
            <a:r>
              <a:rPr lang="ru-RU" dirty="0" err="1"/>
              <a:t>магнітним</a:t>
            </a:r>
            <a:r>
              <a:rPr lang="ru-RU" dirty="0"/>
              <a:t> полем,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плазмовий</a:t>
            </a:r>
            <a:r>
              <a:rPr lang="ru-RU" dirty="0"/>
              <a:t> «шнур» </a:t>
            </a:r>
            <a:r>
              <a:rPr lang="ru-RU" dirty="0" err="1"/>
              <a:t>висить</a:t>
            </a:r>
            <a:r>
              <a:rPr lang="ru-RU" dirty="0"/>
              <a:t>, не </a:t>
            </a:r>
            <a:r>
              <a:rPr lang="ru-RU" dirty="0" err="1"/>
              <a:t>торкаючись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– «бублика». З </a:t>
            </a:r>
            <a:r>
              <a:rPr lang="ru-RU" dirty="0" err="1"/>
              <a:t>вакуумної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відкачують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заповнюють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сумішшю</a:t>
            </a:r>
            <a:r>
              <a:rPr lang="ru-RU" dirty="0"/>
              <a:t> </a:t>
            </a:r>
            <a:r>
              <a:rPr lang="ru-RU" dirty="0" err="1"/>
              <a:t>дейтерію</a:t>
            </a:r>
            <a:r>
              <a:rPr lang="ru-RU" dirty="0"/>
              <a:t> і </a:t>
            </a:r>
            <a:r>
              <a:rPr lang="ru-RU" dirty="0" err="1"/>
              <a:t>тритію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індуктора</a:t>
            </a:r>
            <a:r>
              <a:rPr lang="ru-RU" dirty="0"/>
              <a:t>, у </a:t>
            </a:r>
            <a:r>
              <a:rPr lang="ru-RU" dirty="0" err="1"/>
              <a:t>камері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вихровий</a:t>
            </a:r>
            <a:r>
              <a:rPr lang="ru-RU" dirty="0"/>
              <a:t> </a:t>
            </a:r>
            <a:r>
              <a:rPr lang="ru-RU" dirty="0" err="1"/>
              <a:t>електричне</a:t>
            </a:r>
            <a:r>
              <a:rPr lang="ru-RU" dirty="0"/>
              <a:t> поле.</a:t>
            </a:r>
          </a:p>
        </p:txBody>
      </p:sp>
      <p:pic>
        <p:nvPicPr>
          <p:cNvPr id="1331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931193"/>
            <a:ext cx="4414713" cy="351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5199063" y="6021388"/>
            <a:ext cx="369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Токамак </a:t>
            </a:r>
            <a:r>
              <a:rPr lang="en-US"/>
              <a:t>KSTAR, </a:t>
            </a:r>
            <a:r>
              <a:rPr lang="ru-RU"/>
              <a:t>Південна Корея</a:t>
            </a:r>
          </a:p>
        </p:txBody>
      </p:sp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193"/>
            <a:ext cx="4644405" cy="351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Прямоугольник 2"/>
          <p:cNvSpPr>
            <a:spLocks noChangeArrowheads="1"/>
          </p:cNvSpPr>
          <p:nvPr/>
        </p:nvSpPr>
        <p:spPr bwMode="auto">
          <a:xfrm>
            <a:off x="161925" y="58832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Токамак TFTR в Принстонській лабораторії фізики плазми (1989 р.)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16632"/>
            <a:ext cx="4897437" cy="8509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Принцип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роботи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0" y="1036927"/>
            <a:ext cx="500404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 dirty="0"/>
              <a:t>Токамак за </a:t>
            </a:r>
            <a:r>
              <a:rPr lang="ru-RU" sz="2000" dirty="0" err="1"/>
              <a:t>своїм</a:t>
            </a:r>
            <a:r>
              <a:rPr lang="ru-RU" sz="2000" dirty="0"/>
              <a:t> принципом є </a:t>
            </a:r>
            <a:r>
              <a:rPr lang="ru-RU" sz="2000" dirty="0" err="1"/>
              <a:t>електрофізичною</a:t>
            </a:r>
            <a:r>
              <a:rPr lang="ru-RU" sz="2000" dirty="0"/>
              <a:t> </a:t>
            </a:r>
            <a:r>
              <a:rPr lang="ru-RU" sz="2000" dirty="0" err="1"/>
              <a:t>установкою</a:t>
            </a:r>
            <a:r>
              <a:rPr lang="ru-RU" sz="2000" dirty="0"/>
              <a:t>, </a:t>
            </a:r>
            <a:r>
              <a:rPr lang="ru-RU" sz="2000" dirty="0" err="1"/>
              <a:t>основним</a:t>
            </a:r>
            <a:r>
              <a:rPr lang="ru-RU" sz="2000" dirty="0"/>
              <a:t> </a:t>
            </a:r>
            <a:r>
              <a:rPr lang="ru-RU" sz="2000" dirty="0" err="1"/>
              <a:t>призначенням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є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плазми</a:t>
            </a:r>
            <a:r>
              <a:rPr lang="ru-RU" sz="2000" dirty="0"/>
              <a:t> (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розігрів</a:t>
            </a:r>
            <a:r>
              <a:rPr lang="ru-RU" sz="2000" dirty="0"/>
              <a:t> газу до 100 млн </a:t>
            </a:r>
            <a:r>
              <a:rPr lang="ru-RU" sz="2000" dirty="0" err="1"/>
              <a:t>градусів</a:t>
            </a:r>
            <a:r>
              <a:rPr lang="ru-RU" sz="2000" dirty="0"/>
              <a:t>),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густини</a:t>
            </a:r>
            <a:r>
              <a:rPr lang="ru-RU" sz="2000" dirty="0"/>
              <a:t> та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тривалого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в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визначеному</a:t>
            </a:r>
            <a:r>
              <a:rPr lang="ru-RU" sz="2000" dirty="0"/>
              <a:t> </a:t>
            </a:r>
            <a:r>
              <a:rPr lang="ru-RU" sz="2000" dirty="0" err="1"/>
              <a:t>об'ємі</a:t>
            </a:r>
            <a:r>
              <a:rPr lang="ru-RU" sz="2000" dirty="0"/>
              <a:t>.</a:t>
            </a:r>
          </a:p>
          <a:p>
            <a:pPr algn="just" eaLnBrk="1" hangingPunct="1"/>
            <a:endParaRPr lang="ru-RU" sz="2000" dirty="0"/>
          </a:p>
          <a:p>
            <a:pPr algn="just" eaLnBrk="1" hangingPunct="1"/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дозволить </a:t>
            </a:r>
            <a:r>
              <a:rPr lang="ru-RU" sz="2000" dirty="0" err="1"/>
              <a:t>здійснити</a:t>
            </a:r>
            <a:r>
              <a:rPr lang="ru-RU" sz="2000" dirty="0"/>
              <a:t> </a:t>
            </a:r>
            <a:r>
              <a:rPr lang="ru-RU" sz="2000" dirty="0" err="1"/>
              <a:t>термоядерну</a:t>
            </a:r>
            <a:r>
              <a:rPr lang="ru-RU" sz="2000" dirty="0"/>
              <a:t> </a:t>
            </a:r>
            <a:r>
              <a:rPr lang="ru-RU" sz="2000" dirty="0" err="1"/>
              <a:t>реакцію</a:t>
            </a:r>
            <a:r>
              <a:rPr lang="ru-RU" sz="2000" dirty="0"/>
              <a:t> синтезу ядер </a:t>
            </a:r>
            <a:r>
              <a:rPr lang="ru-RU" sz="2000" dirty="0" err="1"/>
              <a:t>гелію</a:t>
            </a:r>
            <a:r>
              <a:rPr lang="ru-RU" sz="2000" dirty="0"/>
              <a:t> з </a:t>
            </a:r>
            <a:r>
              <a:rPr lang="ru-RU" sz="2000" dirty="0" err="1"/>
              <a:t>вихідної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, </a:t>
            </a:r>
            <a:r>
              <a:rPr lang="ru-RU" sz="2000" dirty="0" err="1"/>
              <a:t>ізотопів</a:t>
            </a:r>
            <a:r>
              <a:rPr lang="ru-RU" sz="2000" dirty="0"/>
              <a:t> </a:t>
            </a:r>
            <a:r>
              <a:rPr lang="ru-RU" sz="2000" dirty="0" err="1"/>
              <a:t>водню</a:t>
            </a:r>
            <a:r>
              <a:rPr lang="ru-RU" sz="2000" dirty="0"/>
              <a:t> (</a:t>
            </a:r>
            <a:r>
              <a:rPr lang="ru-RU" sz="2000" dirty="0" err="1"/>
              <a:t>дейтерію</a:t>
            </a:r>
            <a:r>
              <a:rPr lang="ru-RU" sz="2000" dirty="0"/>
              <a:t> і </a:t>
            </a:r>
            <a:r>
              <a:rPr lang="ru-RU" sz="2000" dirty="0" err="1"/>
              <a:t>тритію</a:t>
            </a:r>
            <a:r>
              <a:rPr lang="ru-RU" sz="2000" dirty="0"/>
              <a:t>). </a:t>
            </a:r>
          </a:p>
          <a:p>
            <a:pPr algn="just" eaLnBrk="1" hangingPunct="1"/>
            <a:endParaRPr lang="ru-RU" sz="2000" dirty="0"/>
          </a:p>
          <a:p>
            <a:pPr algn="just" eaLnBrk="1" hangingPunct="1"/>
            <a:r>
              <a:rPr lang="ru-RU" sz="2000" dirty="0"/>
              <a:t>У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повинна </a:t>
            </a:r>
            <a:r>
              <a:rPr lang="ru-RU" sz="2000" dirty="0" err="1"/>
              <a:t>виділитись</a:t>
            </a:r>
            <a:r>
              <a:rPr lang="ru-RU" sz="2000" dirty="0"/>
              <a:t> </a:t>
            </a:r>
            <a:r>
              <a:rPr lang="ru-RU" sz="2000" dirty="0" err="1"/>
              <a:t>енергія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, </a:t>
            </a:r>
            <a:r>
              <a:rPr lang="ru-RU" sz="2000" dirty="0" err="1"/>
              <a:t>витрачену</a:t>
            </a:r>
            <a:r>
              <a:rPr lang="ru-RU" sz="2000" dirty="0"/>
              <a:t> на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плазми</a:t>
            </a:r>
            <a:r>
              <a:rPr lang="ru-RU" sz="2000" dirty="0"/>
              <a:t>.</a:t>
            </a:r>
          </a:p>
          <a:p>
            <a:pPr eaLnBrk="1" hangingPunct="1"/>
            <a:endParaRPr lang="ru-RU" sz="1600" dirty="0"/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3655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7478" y="1"/>
            <a:ext cx="9151477" cy="836712"/>
          </a:xfrm>
        </p:spPr>
        <p:txBody>
          <a:bodyPr/>
          <a:lstStyle/>
          <a:p>
            <a:pPr algn="ctr" eaLnBrk="1" hangingPunct="1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Некеровані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термоядерні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реакції</a:t>
            </a:r>
            <a:endParaRPr lang="ru-RU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5976" y="1700809"/>
            <a:ext cx="4536504" cy="446449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 dirty="0">
                <a:latin typeface="+mj-lt"/>
              </a:rPr>
              <a:t>На </a:t>
            </a:r>
            <a:r>
              <a:rPr lang="ru-RU" sz="1800" dirty="0" err="1">
                <a:latin typeface="+mj-lt"/>
              </a:rPr>
              <a:t>Сонці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вже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мільярди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років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відбувається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некерований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термоядерний</a:t>
            </a:r>
            <a:r>
              <a:rPr lang="ru-RU" sz="1800" dirty="0">
                <a:latin typeface="+mj-lt"/>
              </a:rPr>
              <a:t> синтез.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 dirty="0">
                <a:latin typeface="+mj-lt"/>
              </a:rPr>
              <a:t>За </a:t>
            </a:r>
            <a:r>
              <a:rPr lang="ru-RU" sz="1800" dirty="0" err="1">
                <a:latin typeface="+mj-lt"/>
              </a:rPr>
              <a:t>однією</a:t>
            </a:r>
            <a:r>
              <a:rPr lang="ru-RU" sz="1800" dirty="0">
                <a:latin typeface="+mj-lt"/>
              </a:rPr>
              <a:t> з </a:t>
            </a:r>
            <a:r>
              <a:rPr lang="ru-RU" sz="1800" dirty="0" err="1">
                <a:latin typeface="+mj-lt"/>
              </a:rPr>
              <a:t>гіпотез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надрах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Сонця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відбувається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злиття</a:t>
            </a:r>
            <a:r>
              <a:rPr lang="ru-RU" sz="1800" dirty="0">
                <a:latin typeface="+mj-lt"/>
              </a:rPr>
              <a:t> 4 ядер </a:t>
            </a:r>
            <a:r>
              <a:rPr lang="ru-RU" sz="1800" dirty="0" err="1">
                <a:latin typeface="+mj-lt"/>
              </a:rPr>
              <a:t>водню</a:t>
            </a:r>
            <a:r>
              <a:rPr lang="ru-RU" sz="1800" dirty="0">
                <a:latin typeface="+mj-lt"/>
              </a:rPr>
              <a:t> в ядро </a:t>
            </a:r>
            <a:r>
              <a:rPr lang="ru-RU" sz="1800" dirty="0" err="1">
                <a:latin typeface="+mj-lt"/>
              </a:rPr>
              <a:t>гелію</a:t>
            </a:r>
            <a:r>
              <a:rPr lang="ru-RU" sz="1800" dirty="0">
                <a:latin typeface="+mj-lt"/>
              </a:rPr>
              <a:t>. При </a:t>
            </a:r>
            <a:r>
              <a:rPr lang="ru-RU" sz="1800" dirty="0" err="1">
                <a:latin typeface="+mj-lt"/>
              </a:rPr>
              <a:t>цьому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виділяється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величезна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кількість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енергії</a:t>
            </a:r>
            <a:endParaRPr lang="ru-RU" sz="1800" dirty="0"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Воднева</a:t>
            </a:r>
            <a:r>
              <a:rPr lang="ru-RU" sz="1800" b="1" dirty="0">
                <a:latin typeface="+mj-lt"/>
              </a:rPr>
              <a:t> бомба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 dirty="0" err="1">
                <a:latin typeface="+mj-lt"/>
              </a:rPr>
              <a:t>Фотографія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вибуху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першої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французької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термоядерної</a:t>
            </a:r>
            <a:r>
              <a:rPr lang="ru-RU" sz="1800" dirty="0">
                <a:latin typeface="+mj-lt"/>
              </a:rPr>
              <a:t> бомби </a:t>
            </a:r>
            <a:r>
              <a:rPr lang="ru-RU" sz="1800" dirty="0" err="1">
                <a:latin typeface="+mj-lt"/>
              </a:rPr>
              <a:t>Канопус</a:t>
            </a:r>
            <a:r>
              <a:rPr lang="ru-RU" sz="1800" dirty="0">
                <a:latin typeface="+mj-lt"/>
              </a:rPr>
              <a:t>, яка </a:t>
            </a:r>
            <a:r>
              <a:rPr lang="ru-RU" sz="1800" dirty="0" err="1">
                <a:latin typeface="+mj-lt"/>
              </a:rPr>
              <a:t>була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випробувана</a:t>
            </a:r>
            <a:r>
              <a:rPr lang="ru-RU" sz="1800" dirty="0">
                <a:latin typeface="+mj-lt"/>
              </a:rPr>
              <a:t> 24 </a:t>
            </a:r>
            <a:r>
              <a:rPr lang="ru-RU" sz="1800" dirty="0" err="1">
                <a:latin typeface="+mj-lt"/>
              </a:rPr>
              <a:t>серпня</a:t>
            </a:r>
            <a:r>
              <a:rPr lang="ru-RU" sz="1800" dirty="0">
                <a:latin typeface="+mj-lt"/>
              </a:rPr>
              <a:t> 1968 року у </a:t>
            </a:r>
            <a:r>
              <a:rPr lang="ru-RU" sz="1800" dirty="0" err="1">
                <a:latin typeface="+mj-lt"/>
              </a:rPr>
              <a:t>Французькій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Полінезії</a:t>
            </a:r>
            <a:r>
              <a:rPr lang="ru-RU" sz="1800" dirty="0">
                <a:latin typeface="+mj-lt"/>
              </a:rPr>
              <a:t>.</a:t>
            </a:r>
            <a:endParaRPr lang="ru-RU" sz="1700" i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9" y="1700808"/>
            <a:ext cx="22987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455988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t_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3024188" cy="2454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51117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>
                <a:solidFill>
                  <a:srgbClr val="003300"/>
                </a:solidFill>
              </a:rPr>
              <a:t>Термоядерний реактор буде споживати дуже невелику кількість літію і дейтерію. Наприклад, реактор з електричною потужністю 1 ГВт буде спалювати близько 100 кг дейтерію і 300 кг літію в рік. Якщо припустити, що всі термоядерні електростанції будуть виробляти 5 ·10</a:t>
            </a:r>
            <a:r>
              <a:rPr lang="ru-RU" sz="2000" baseline="30000">
                <a:solidFill>
                  <a:srgbClr val="003300"/>
                </a:solidFill>
              </a:rPr>
              <a:t>20</a:t>
            </a:r>
            <a:r>
              <a:rPr lang="ru-RU" sz="2000">
                <a:solidFill>
                  <a:srgbClr val="003300"/>
                </a:solidFill>
              </a:rPr>
              <a:t> Дж в рік, тобто половину майбутніх потреб електроенергії, то загальне річне споживання дейтерію і літію складе всього 1500 і 4500 тонн. При такому споживанні дейтерію вистачить на те, щоб забезпечити людство енергією протягом багатьох мільйонів років.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11188" y="404813"/>
            <a:ext cx="79930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BF4DA1"/>
                </a:solidFill>
              </a:rPr>
              <a:t>Термоядерний синтез - надія сучасної енергетики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463</Words>
  <Application>Microsoft Office PowerPoint</Application>
  <PresentationFormat>Екран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Arial</vt:lpstr>
      <vt:lpstr>Bradley Hand ITC</vt:lpstr>
      <vt:lpstr>Garamond</vt:lpstr>
      <vt:lpstr>Verdana</vt:lpstr>
      <vt:lpstr>Wingdings</vt:lpstr>
      <vt:lpstr>Оформление по умолчанию</vt:lpstr>
      <vt:lpstr>Профиль</vt:lpstr>
      <vt:lpstr>Край</vt:lpstr>
      <vt:lpstr>Термоядерний синтез</vt:lpstr>
      <vt:lpstr>Термоядерна реакція </vt:lpstr>
      <vt:lpstr>Умови протікання термоядерної реакції</vt:lpstr>
      <vt:lpstr>Порівняння термоядерної енергії і енергії, що виділяється  при реакції згоряння</vt:lpstr>
      <vt:lpstr>Презентація PowerPoint</vt:lpstr>
      <vt:lpstr>Презентація PowerPoint</vt:lpstr>
      <vt:lpstr>Принцип роботи</vt:lpstr>
      <vt:lpstr>Некеровані термоядерні реакції</vt:lpstr>
      <vt:lpstr>Презентація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Mama</cp:lastModifiedBy>
  <cp:revision>32</cp:revision>
  <dcterms:created xsi:type="dcterms:W3CDTF">2009-12-09T07:30:58Z</dcterms:created>
  <dcterms:modified xsi:type="dcterms:W3CDTF">2020-05-14T18:46:26Z</dcterms:modified>
</cp:coreProperties>
</file>