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8" r:id="rId3"/>
    <p:sldId id="457" r:id="rId4"/>
    <p:sldId id="437" r:id="rId5"/>
    <p:sldId id="485" r:id="rId6"/>
    <p:sldId id="486" r:id="rId7"/>
    <p:sldId id="487" r:id="rId8"/>
    <p:sldId id="488" r:id="rId9"/>
    <p:sldId id="489" r:id="rId10"/>
    <p:sldId id="490" r:id="rId11"/>
    <p:sldId id="458" r:id="rId12"/>
    <p:sldId id="494" r:id="rId13"/>
    <p:sldId id="495" r:id="rId14"/>
    <p:sldId id="496" r:id="rId15"/>
    <p:sldId id="497" r:id="rId16"/>
    <p:sldId id="498" r:id="rId17"/>
    <p:sldId id="500" r:id="rId18"/>
    <p:sldId id="502" r:id="rId19"/>
    <p:sldId id="503" r:id="rId20"/>
    <p:sldId id="504" r:id="rId21"/>
    <p:sldId id="508" r:id="rId22"/>
    <p:sldId id="509" r:id="rId23"/>
    <p:sldId id="510" r:id="rId24"/>
    <p:sldId id="513" r:id="rId25"/>
    <p:sldId id="514" r:id="rId26"/>
    <p:sldId id="516" r:id="rId27"/>
    <p:sldId id="517" r:id="rId28"/>
    <p:sldId id="518" r:id="rId29"/>
    <p:sldId id="519" r:id="rId30"/>
    <p:sldId id="526" r:id="rId31"/>
    <p:sldId id="527" r:id="rId32"/>
    <p:sldId id="528" r:id="rId33"/>
    <p:sldId id="520" r:id="rId34"/>
    <p:sldId id="523" r:id="rId35"/>
    <p:sldId id="522" r:id="rId36"/>
    <p:sldId id="52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93435" autoAdjust="0"/>
  </p:normalViewPr>
  <p:slideViewPr>
    <p:cSldViewPr>
      <p:cViewPr varScale="1">
        <p:scale>
          <a:sx n="94" d="100"/>
          <a:sy n="94" d="100"/>
        </p:scale>
        <p:origin x="7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AB5ECD-CCF4-4A7B-BABD-F1A8EF2A7923}" type="datetimeFigureOut">
              <a:rPr lang="ru-RU" smtClean="0"/>
              <a:pPr/>
              <a:t>11.05.2020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1D008B-9AF3-4F36-855C-3A95ACB5BDEE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4286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ЙОНІЗУЮЧА ДІЯ РАДІОАКТИВНОГО ВИПРОМІНЮВАННЯ. ДОЗИМЕТРИ</a:t>
            </a:r>
            <a:endParaRPr lang="ru-RU" sz="6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Популяційний —</a:t>
            </a:r>
            <a:r>
              <a:rPr lang="uk-UA" sz="8000" dirty="0"/>
              <a:t> </a:t>
            </a:r>
            <a:r>
              <a:rPr lang="uk-UA" sz="8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зміна генетичних характеристик в окремих індивідів</a:t>
            </a:r>
            <a:endParaRPr lang="ru-RU" sz="8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Фізичні величини кількісної характеристики дії </a:t>
            </a:r>
            <a:r>
              <a:rPr lang="uk-UA" sz="54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йонізуючого</a:t>
            </a:r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випромінювання на навколишнє середовище та їх одиниці </a:t>
            </a:r>
            <a:endParaRPr lang="ru-RU" sz="5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Поглинута доза випромінювання (</a:t>
            </a:r>
            <a:r>
              <a:rPr sz="6600" cap="none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 -  </a:t>
            </a:r>
            <a:r>
              <a:rPr lang="uk-UA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відношення поглинутої дози енергії </a:t>
            </a:r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r>
              <a:rPr lang="uk-UA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маси </a:t>
            </a:r>
            <a:r>
              <a:rPr sz="6600" cap="none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66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опроміненої речовини</a:t>
            </a:r>
            <a:endParaRPr lang="ru-RU" sz="66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2861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20000" cap="none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D=E/m</a:t>
            </a:r>
            <a:endParaRPr lang="ru-RU" sz="20000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286148"/>
          </a:xfrm>
        </p:spPr>
        <p:txBody>
          <a:bodyPr>
            <a:noAutofit/>
          </a:bodyPr>
          <a:lstStyle/>
          <a:p>
            <a:pPr algn="ctr"/>
            <a:r>
              <a:rPr lang="ru-RU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[</a:t>
            </a:r>
            <a:r>
              <a:rPr sz="12000" cap="none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D</a:t>
            </a:r>
            <a:r>
              <a:rPr lang="ru-RU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]</a:t>
            </a:r>
            <a:r>
              <a:rPr lang="uk-UA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= 1 </a:t>
            </a:r>
            <a:r>
              <a:rPr lang="uk-UA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рад</a:t>
            </a:r>
            <a:endParaRPr lang="ru-RU" sz="120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80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рад — </a:t>
            </a:r>
            <a: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доза, </a:t>
            </a:r>
            <a:b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якій опроміненій речовині масою </a:t>
            </a:r>
            <a:b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 кг передається енергія 10</a:t>
            </a:r>
            <a:r>
              <a:rPr lang="uk-UA" sz="6400" b="0" cap="none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-2</a:t>
            </a:r>
            <a:r>
              <a:rPr lang="uk-UA" sz="6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6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</a:t>
            </a:r>
            <a:endParaRPr lang="ru-RU" sz="6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286148"/>
          </a:xfrm>
        </p:spPr>
        <p:txBody>
          <a:bodyPr>
            <a:noAutofit/>
          </a:bodyPr>
          <a:lstStyle/>
          <a:p>
            <a:pPr algn="ctr"/>
            <a:r>
              <a:rPr lang="ru-RU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[</a:t>
            </a:r>
            <a:r>
              <a:rPr sz="12000" cap="none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D</a:t>
            </a:r>
            <a:r>
              <a:rPr lang="ru-RU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]</a:t>
            </a:r>
            <a:r>
              <a:rPr lang="uk-UA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= 1 </a:t>
            </a:r>
            <a:r>
              <a:rPr lang="uk-UA" sz="120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Гр</a:t>
            </a:r>
            <a:br>
              <a:rPr lang="uk-UA" sz="1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9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(</a:t>
            </a:r>
            <a:r>
              <a:rPr lang="uk-UA" sz="96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грей</a:t>
            </a:r>
            <a:r>
              <a:rPr lang="uk-UA" sz="9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)</a:t>
            </a:r>
            <a:endParaRPr lang="ru-RU" sz="96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uk-UA" sz="60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грей</a:t>
            </a:r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дорівнює поглинутій дозі, при якій опроміненій речовині масою 1кг передається енергія </a:t>
            </a:r>
            <a:r>
              <a:rPr lang="uk-UA" sz="60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йонізуючого</a:t>
            </a:r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випромінювання 1Дж</a:t>
            </a:r>
            <a:b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1Гр=1Дж/1кг</a:t>
            </a:r>
            <a:endParaRPr lang="ru-RU" sz="6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Експозиційна доза (</a:t>
            </a:r>
            <a:r>
              <a:rPr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sz="66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uk-UA" sz="6600" cap="none" baseline="-25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ксп</a:t>
            </a:r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 -</a:t>
            </a:r>
            <a:r>
              <a:rPr sz="66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кількісна характеристика </a:t>
            </a:r>
            <a:r>
              <a:rPr lang="el-GR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рентгенівського випромінювань, яка ґрунтується на їх </a:t>
            </a:r>
            <a:r>
              <a:rPr lang="uk-UA" sz="4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йонізуючій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дії і визначається сумарним електричним зарядом </a:t>
            </a:r>
            <a:r>
              <a:rPr lang="uk-UA" sz="4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йонів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знака, утворених в одиниці маси повітря</a:t>
            </a:r>
            <a:endParaRPr lang="ru-RU" sz="4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67413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sz="150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uk-UA" sz="15000" cap="none" baseline="-25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ксп</a:t>
            </a:r>
            <a:r>
              <a:rPr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=q/m</a:t>
            </a:r>
            <a:br>
              <a:rPr lang="uk-UA"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[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en-US" sz="80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uk-UA" sz="8000" cap="none" baseline="-25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ксп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] = 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ru-RU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Кл/1кг</a:t>
            </a:r>
            <a:br>
              <a:rPr lang="ru-RU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[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en-US" sz="80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uk-UA" sz="8000" cap="none" baseline="-25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ксп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] = </a:t>
            </a:r>
            <a:r>
              <a:rPr lang="en-US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ru-RU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br>
              <a:rPr lang="ru-RU" sz="8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8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(рентген)</a:t>
            </a:r>
            <a:endParaRPr lang="ru-RU" sz="8000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 algn="ctr"/>
            <a:r>
              <a:rPr lang="uk-UA" sz="60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Йонізуюче</a:t>
            </a:r>
            <a:r>
              <a:rPr lang="uk-UA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випромінювання -</a:t>
            </a:r>
            <a:r>
              <a:rPr lang="uk-UA" sz="6000" dirty="0"/>
              <a:t>  </a:t>
            </a:r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випромінювання, яке під час взаємодії з речовиною спричиняє </a:t>
            </a:r>
            <a:r>
              <a:rPr lang="uk-UA" sz="60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йонізацію</a:t>
            </a:r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її нейтральних атомів або молекул.</a:t>
            </a:r>
            <a:endParaRPr lang="ru-RU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Один рентген — 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така експозиційна доза рентгенівського чи </a:t>
            </a:r>
            <a:r>
              <a:rPr lang="el-GR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sz="4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-випромінювання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якій в 1 см</a:t>
            </a:r>
            <a:r>
              <a:rPr lang="uk-UA" sz="4400" b="0" cap="none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сухого повітря (1,29·10</a:t>
            </a:r>
            <a:r>
              <a:rPr lang="uk-UA" sz="4400" b="0" cap="none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-6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кг) при</a:t>
            </a:r>
            <a:br>
              <a:rPr lang="ru-RU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0°С і тиску 760 мм </a:t>
            </a:r>
            <a:r>
              <a:rPr lang="uk-UA" sz="4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ст. утворюються </a:t>
            </a:r>
            <a:r>
              <a:rPr lang="uk-UA" sz="4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йони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які мають заряд кожного знака, що дорівнює 3,34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·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uk-UA" sz="4400" b="0" cap="none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-10</a:t>
            </a:r>
            <a:r>
              <a:rPr lang="uk-UA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</a:t>
            </a:r>
            <a:endParaRPr lang="ru-RU" sz="4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Еквівалентна доза (</a:t>
            </a:r>
            <a:r>
              <a:rPr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sz="54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 —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поглинута доза, помножена на коефіцієнт </a:t>
            </a:r>
            <a:r>
              <a:rPr lang="uk-UA" sz="54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r>
              <a:rPr lang="uk-UA" sz="54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відображає здатність випромінювання певного типу чинити дію на тканини організму</a:t>
            </a:r>
            <a:endParaRPr lang="ru-RU" sz="5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695739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sz="150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=</a:t>
            </a:r>
            <a:r>
              <a:rPr sz="150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</a:t>
            </a:r>
            <a:r>
              <a:rPr lang="ru-RU"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·</a:t>
            </a:r>
            <a:r>
              <a:rPr sz="1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D</a:t>
            </a:r>
            <a:br>
              <a:rPr sz="2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</a:br>
            <a:r>
              <a:rPr lang="uk-UA" sz="60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r>
              <a:rPr lang="uk-UA" sz="6000" i="1" dirty="0"/>
              <a:t> </a:t>
            </a:r>
            <a:r>
              <a:rPr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відносна біологічна ефективність (ВБЕ), або коефіцієнт якості</a:t>
            </a:r>
            <a:br>
              <a:rPr lang="uk-UA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[</a:t>
            </a:r>
            <a:r>
              <a:rPr lang="en-US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en-US" sz="6000" cap="none" baseline="-25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</a:t>
            </a:r>
            <a:r>
              <a:rPr lang="en-US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] = </a:t>
            </a:r>
            <a:r>
              <a:rPr lang="en-US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ru-RU" sz="60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</a:t>
            </a:r>
            <a:br>
              <a:rPr lang="ru-RU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(зіверт)</a:t>
            </a:r>
            <a:endParaRPr lang="ru-RU" sz="6000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рентгенівського, </a:t>
            </a:r>
            <a:r>
              <a:rPr lang="el-GR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</a:t>
            </a:r>
            <a:r>
              <a:rPr lang="el-GR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випромінювань </a:t>
            </a:r>
            <a:r>
              <a:rPr lang="uk-UA" sz="54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1,</a:t>
            </a:r>
            <a:b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теплових нейтронів </a:t>
            </a:r>
            <a:r>
              <a:rPr lang="uk-UA" sz="54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=5,</a:t>
            </a:r>
            <a:b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швидких нейтронів і протонів </a:t>
            </a:r>
            <a:r>
              <a:rPr lang="uk-UA" sz="54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10</a:t>
            </a:r>
            <a:b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el-GR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частинок </a:t>
            </a:r>
            <a:r>
              <a:rPr lang="uk-UA" sz="54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=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20.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2861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r>
              <a:rPr lang="uk-UA" sz="96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</a:t>
            </a:r>
            <a:r>
              <a:rPr sz="9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</a:t>
            </a:r>
            <a:r>
              <a:rPr lang="uk-UA" sz="9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r>
              <a:rPr lang="uk-UA" sz="96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Дж</a:t>
            </a:r>
            <a:r>
              <a:rPr sz="9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/</a:t>
            </a:r>
            <a:r>
              <a:rPr lang="uk-UA" sz="9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кг</a:t>
            </a:r>
            <a:br>
              <a:rPr lang="uk-UA" sz="18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рентгенівського, </a:t>
            </a:r>
            <a:r>
              <a:rPr lang="el-GR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</a:t>
            </a:r>
            <a:r>
              <a:rPr lang="el-GR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4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-випромінювань</a:t>
            </a:r>
            <a:endParaRPr lang="ru-RU" sz="4800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427984" cy="6858000"/>
          </a:xfrm>
        </p:spPr>
        <p:txBody>
          <a:bodyPr>
            <a:noAutofit/>
          </a:bodyPr>
          <a:lstStyle/>
          <a:p>
            <a:pPr algn="ctr"/>
            <a:r>
              <a:rPr lang="uk-UA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Дози опромінення органів і тканин потрібно обчислювати з різними </a:t>
            </a:r>
            <a:r>
              <a:rPr lang="uk-UA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коефіцієнтами радіаційного ризику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F8891-1DC4-49C7-B700-80DAB67D05A8}"/>
              </a:ext>
            </a:extLst>
          </p:cNvPr>
          <p:cNvPicPr/>
          <p:nvPr/>
        </p:nvPicPr>
        <p:blipFill>
          <a:blip r:embed="rId2">
            <a:lum contrast="70000"/>
          </a:blip>
          <a:srcRect/>
          <a:stretch>
            <a:fillRect/>
          </a:stretch>
        </p:blipFill>
        <p:spPr bwMode="auto">
          <a:xfrm>
            <a:off x="4427984" y="-45720"/>
            <a:ext cx="47863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Помноживши еквівалентні дози на відповідні коефіцієнти радіаційного ризику для всіх органів і тканин та підсумувавши їх, дістанемо значення </a:t>
            </a:r>
            <a:r>
              <a:rPr lang="uk-UA" sz="5400" i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ефективної еквівалентної дози</a:t>
            </a:r>
            <a:endParaRPr lang="ru-RU" sz="5400" b="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Підсумувавши індивідуальні ефективні еквівалентні дози, одержані групою людей, визначимо </a:t>
            </a:r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колективну ефективну еквівалентну дозу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її одиницею в СІ є один </a:t>
            </a:r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людино - </a:t>
            </a:r>
            <a:r>
              <a:rPr lang="uk-UA" sz="54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зіверт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Колективна ефективна еквівалентна доза -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колективна ефективна доза, що одержать багато поколінь людей від радіоактивного джерела впродовж усього часу його подальшого існування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Дозиметри — </a:t>
            </a:r>
            <a:r>
              <a:rPr lang="uk-UA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прилади для вимірювання доз випромінювання в даному місці приміщення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6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Радіаційно</a:t>
            </a:r>
            <a:r>
              <a:rPr lang="uk-UA" sz="6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індукований ефект - </a:t>
            </a:r>
            <a:r>
              <a:rPr lang="uk-UA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будь-які зміни в опроміненому об'єкті спричинені </a:t>
            </a:r>
            <a:r>
              <a:rPr lang="uk-UA" sz="66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йонізуючим</a:t>
            </a:r>
            <a:r>
              <a:rPr lang="uk-UA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випромінюванням</a:t>
            </a:r>
            <a:endParaRPr lang="ru-RU" sz="66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Види дозиметрів </a:t>
            </a:r>
            <a:br>
              <a:rPr lang="uk-UA" sz="6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Індикатори —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прості прилади для встановлення наявності випромінювання й приблизної оцінки його інтенсивності («Рось», «</a:t>
            </a:r>
            <a:r>
              <a:rPr lang="uk-UA" sz="5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Щелкун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та ін.)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algn="ctr"/>
            <a:r>
              <a:rPr lang="uk-UA" sz="5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Рентгенометри — 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призначені для вимірювання дози </a:t>
            </a:r>
            <a:r>
              <a:rPr lang="el-GR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випромінювання («Стриж - Ц», «</a:t>
            </a:r>
            <a:r>
              <a:rPr lang="uk-UA" sz="54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Козодой</a:t>
            </a:r>
            <a:r>
              <a:rPr lang="uk-UA" sz="5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М» та ін.)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5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Радіометри —</a:t>
            </a:r>
            <a:r>
              <a:rPr lang="uk-UA" sz="5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універсальні прилади, що можуть вимірювати дози основних видів випромінювання, активність зразків ґрунту та їжі, радіаційне забруднення поверхонь («</a:t>
            </a:r>
            <a:r>
              <a:rPr lang="uk-UA" sz="50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Припять</a:t>
            </a:r>
            <a:r>
              <a:rPr lang="uk-UA" sz="5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«Белла», «Бриз», «Бета» та ін.).</a:t>
            </a:r>
            <a:endParaRPr lang="ru-RU" sz="5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z_at6130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526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z_pm1203m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214686"/>
            <a:ext cx="5295908" cy="344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oz_stora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65" y="2428868"/>
            <a:ext cx="413953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ozimetr.biz_raz_01_06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643470" cy="555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z_terra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786314" cy="516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oz_terrap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40" y="1571612"/>
            <a:ext cx="4592371" cy="517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z_soex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51435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oz_dkg2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76" y="0"/>
            <a:ext cx="506932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4143404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Види </a:t>
            </a:r>
            <a:r>
              <a:rPr lang="uk-UA" sz="72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біопошкоджень</a:t>
            </a:r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72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йонізуючим</a:t>
            </a:r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випромінюванням</a:t>
            </a:r>
            <a:endParaRPr lang="ru-RU" sz="72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Молекулярний —</a:t>
            </a:r>
            <a:r>
              <a:rPr lang="uk-UA" sz="7200" dirty="0"/>
              <a:t> </a:t>
            </a:r>
            <a:r>
              <a:rPr lang="uk-UA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ушкодження молекул ДНК, РНК, ферментів; негативний вплив на процеси обміну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Субклітинний —</a:t>
            </a:r>
            <a:r>
              <a:rPr lang="uk-UA" sz="7200" dirty="0"/>
              <a:t> </a:t>
            </a:r>
            <a:r>
              <a:rPr lang="uk-UA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ушкодження біомембран і складових елементів клітин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Клітинний —</a:t>
            </a:r>
            <a:r>
              <a:rPr lang="uk-UA" sz="7200" dirty="0"/>
              <a:t> </a:t>
            </a:r>
            <a:r>
              <a:rPr lang="uk-UA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гальмування і припинення поділу клітин та часткове перетворення їх у злоякісні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88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Тканинний —</a:t>
            </a:r>
            <a:r>
              <a:rPr lang="uk-UA" sz="8800" dirty="0"/>
              <a:t> </a:t>
            </a:r>
            <a:r>
              <a:rPr lang="uk-UA" sz="8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ушкодження </a:t>
            </a:r>
            <a:r>
              <a:rPr lang="uk-UA" sz="88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найчутливіших</a:t>
            </a:r>
            <a:r>
              <a:rPr lang="uk-UA" sz="8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тканин і органів</a:t>
            </a:r>
            <a:endParaRPr lang="ru-RU" sz="8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Організмовий</a:t>
            </a:r>
            <a:r>
              <a:rPr lang="uk-UA" sz="7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—</a:t>
            </a:r>
            <a:r>
              <a:rPr lang="uk-UA" sz="7200" dirty="0"/>
              <a:t> </a:t>
            </a:r>
            <a:r>
              <a:rPr lang="uk-UA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помітне скорочення тривалості життя або швидка загибель організму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1243</TotalTime>
  <Words>595</Words>
  <Application>Microsoft Office PowerPoint</Application>
  <PresentationFormat>Екран (4:3)</PresentationFormat>
  <Paragraphs>32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1" baseType="lpstr">
      <vt:lpstr>Arial</vt:lpstr>
      <vt:lpstr>Franklin Gothic Book</vt:lpstr>
      <vt:lpstr>Times New Roman</vt:lpstr>
      <vt:lpstr>Wingdings 2</vt:lpstr>
      <vt:lpstr>Техническая</vt:lpstr>
      <vt:lpstr>ЙОНІЗУЮЧА ДІЯ РАДІОАКТИВНОГО ВИПРОМІНЮВАННЯ. ДОЗИМЕТРИ</vt:lpstr>
      <vt:lpstr>Йонізуюче випромінювання -  випромінювання, яке під час взаємодії з речовиною спричиняє йонізацію її нейтральних атомів або молекул.</vt:lpstr>
      <vt:lpstr>Радіаційно індукований ефект - будь-які зміни в опроміненому об'єкті спричинені йонізуючим випромінюванням</vt:lpstr>
      <vt:lpstr>Види біопошкоджень йонізуючим випромінюванням</vt:lpstr>
      <vt:lpstr>Молекулярний — ушкодження молекул ДНК, РНК, ферментів; негативний вплив на процеси обміну</vt:lpstr>
      <vt:lpstr>Субклітинний — ушкодження біомембран і складових елементів клітин</vt:lpstr>
      <vt:lpstr>Клітинний — гальмування і припинення поділу клітин та часткове перетворення їх у злоякісні</vt:lpstr>
      <vt:lpstr>Тканинний — ушкодження найчутливіших тканин і органів</vt:lpstr>
      <vt:lpstr>Організмовий — помітне скорочення тривалості життя або швидка загибель організму</vt:lpstr>
      <vt:lpstr>Популяційний — зміна генетичних характеристик в окремих індивідів</vt:lpstr>
      <vt:lpstr>Фізичні величини кількісної характеристики дії йонізуючого випромінювання на навколишнє середовище та їх одиниці </vt:lpstr>
      <vt:lpstr>Поглинута доза випромінювання (D) -  відношення поглинутої дози енергії Е до маси m опроміненої речовини</vt:lpstr>
      <vt:lpstr>D=E/m</vt:lpstr>
      <vt:lpstr>[D] = 1 рад</vt:lpstr>
      <vt:lpstr>1 рад — це доза,  при якій опроміненій речовині масою  в 1 кг передається енергія 10-2 Дж</vt:lpstr>
      <vt:lpstr>[D] = 1 Гр (грей)</vt:lpstr>
      <vt:lpstr>1 грей дорівнює поглинутій дозі, при якій опроміненій речовині масою 1кг передається енергія йонізуючого випромінювання 1Дж 1Гр=1Дж/1кг</vt:lpstr>
      <vt:lpstr>Експозиційна доза (Deксп) - кількісна характеристика γ- і рентгенівського випромінювань, яка ґрунтується на їх йонізуючій дії і визначається сумарним електричним зарядом йонів одного знака, утворених в одиниці маси повітря</vt:lpstr>
      <vt:lpstr>Deксп =q/m [Deксп] = 1Кл/1кг [Deксп] = 1Р (рентген)</vt:lpstr>
      <vt:lpstr>Один рентген — це така експозиційна доза рентгенівського чи γ-випромінювання, при якій в 1 см3 сухого повітря (1,29·10-6 кг) при 0°С і тиску 760 мм рт. ст. утворюються йони, які мають заряд кожного знака, що дорівнює 3,34·10-10 Кл</vt:lpstr>
      <vt:lpstr>Еквівалентна доза (De) — це поглинута доза, помножена на коефіцієнт К, що відображає здатність випромінювання певного типу чинити дію на тканини організму</vt:lpstr>
      <vt:lpstr>De =K·D К - відносна біологічна ефективність (ВБЕ), або коефіцієнт якості [De] = 1Зв (зіверт)</vt:lpstr>
      <vt:lpstr>для рентгенівського, γ- і β випромінювань К = 1, для теплових нейтронів К=5, для швидких нейтронів і протонів К = 10  для α - частинок К = 20.</vt:lpstr>
      <vt:lpstr>1 Зв=1 Дж/1 кг для рентгенівського, α - і β -випромінювань</vt:lpstr>
      <vt:lpstr>Дози опромінення органів і тканин потрібно обчислювати з різними коефіцієнтами радіаційного ризику</vt:lpstr>
      <vt:lpstr>Помноживши еквівалентні дози на відповідні коефіцієнти радіаційного ризику для всіх органів і тканин та підсумувавши їх, дістанемо значення ефективної еквівалентної дози</vt:lpstr>
      <vt:lpstr>Підсумувавши індивідуальні ефективні еквівалентні дози, одержані групою людей, визначимо колективну ефективну еквівалентну дозу. її одиницею в СІ є один людино - зіверт</vt:lpstr>
      <vt:lpstr>Колективна ефективна еквівалентна доза - колективна ефективна доза, що одержать багато поколінь людей від радіоактивного джерела впродовж усього часу його подальшого існування</vt:lpstr>
      <vt:lpstr>Дозиметри — прилади для вимірювання доз випромінювання в даному місці приміщення</vt:lpstr>
      <vt:lpstr>Види дозиметрів  Індикатори — прості прилади для встановлення наявності випромінювання й приблизної оцінки його інтенсивності («Рось», «Щелкун» та ін.)</vt:lpstr>
      <vt:lpstr>Рентгенометри — призначені для вимірювання дози γ випромінювання («Стриж - Ц», «Козодой - М» та ін.)</vt:lpstr>
      <vt:lpstr>Радіометри — універсальні прилади, що можуть вимірювати дози основних видів випромінювання, активність зразків ґрунту та їжі, радіаційне забруднення поверхонь («Припять», «Белла», «Бриз», «Бета» та ін.).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 І ПОТУЖНІСТЬ ЕЛЕКТРИЧНОГО СТРУМУ</dc:title>
  <dc:creator>GAL</dc:creator>
  <cp:lastModifiedBy>Mama</cp:lastModifiedBy>
  <cp:revision>247</cp:revision>
  <dcterms:created xsi:type="dcterms:W3CDTF">2010-11-28T20:16:05Z</dcterms:created>
  <dcterms:modified xsi:type="dcterms:W3CDTF">2020-05-11T20:50:08Z</dcterms:modified>
</cp:coreProperties>
</file>